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445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477999"/>
            <a:ext cx="7560309" cy="1367790"/>
          </a:xfrm>
          <a:custGeom>
            <a:avLst/>
            <a:gdLst/>
            <a:ahLst/>
            <a:cxnLst/>
            <a:rect l="l" t="t" r="r" b="b"/>
            <a:pathLst>
              <a:path w="7560309" h="1367790">
                <a:moveTo>
                  <a:pt x="7559992" y="0"/>
                </a:moveTo>
                <a:lnTo>
                  <a:pt x="0" y="0"/>
                </a:lnTo>
                <a:lnTo>
                  <a:pt x="0" y="1367320"/>
                </a:lnTo>
                <a:lnTo>
                  <a:pt x="7559992" y="1367320"/>
                </a:lnTo>
                <a:lnTo>
                  <a:pt x="7559992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xminievents.fo.klipso.events/iftm/iftm-2026-confirmation-participation.htm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472" y="2910108"/>
            <a:ext cx="6122035" cy="448840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just"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Your Excellency,</a:t>
            </a:r>
          </a:p>
          <a:p>
            <a:pPr algn="just"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2026 edition of 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IFTM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the leading meeting place for tourism professionals, will take 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 from 15 to 17 September 2026 at Paris Expo Porte de Versailles – Hall 1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nearly fifty years, IFTM has served as a 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key venue for dialogue, collaboration and international exchange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bringing together destinations from around the globe alongside public authorities, institutions and travel industry professionals. This longstanding dynamic makes the show a central meeting point where ideas, perspectives and initiatives shaping th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e future of travel are shared.</a:t>
            </a:r>
            <a:endParaRPr lang="en-US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2026 theme, “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Value of Travel – Revealing together what creates impact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” will highlight the economic, territorial, human and sustainable dimensions that contribute to the value generated across our industry.</a:t>
            </a:r>
          </a:p>
          <a:p>
            <a:pPr algn="just"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 this context, we are pleased to 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invite </a:t>
            </a:r>
            <a:r>
              <a:rPr lang="en-US" sz="10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to attend the event throughout its three days and would welcome the opportunity to 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meet with you in particular on the 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opening day, scheduled for Tuesday, 15 September 2026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which will officially launch this new edition. Please confirm your attendance using the following link : </a:t>
            </a:r>
            <a:r>
              <a:rPr lang="en-US" sz="1000" b="1" dirty="0">
                <a:solidFill>
                  <a:srgbClr val="7030A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IFTM 2026 - CONFIRMATION PARTICIPATION</a:t>
            </a:r>
            <a:r>
              <a:rPr lang="en-US" sz="1000" b="1" dirty="0">
                <a:solidFill>
                  <a:srgbClr val="7030A0"/>
                </a:solidFill>
              </a:rPr>
              <a:t>.</a:t>
            </a:r>
          </a:p>
          <a:p>
            <a:pPr algn="just">
              <a:buNone/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Opening </a:t>
            </a:r>
            <a:r>
              <a:rPr lang="en-US" sz="1000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Programme</a:t>
            </a:r>
            <a:r>
              <a:rPr lang="en-US" sz="1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– Tuesday, 15 September 2026 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(by invitation only):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9:30 am -11:00am : Inaugural Conference – Room ARENA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12:30pm</a:t>
            </a:r>
            <a:r>
              <a:rPr lang="en-US" sz="10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: Opening Cocktail –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 Room CERCLE</a:t>
            </a:r>
            <a:endParaRPr lang="en-US" sz="1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2:15pm -3:15pm : International Panorama – Room ARENA</a:t>
            </a:r>
          </a:p>
          <a:p>
            <a:pPr algn="just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Your presence would be an </a:t>
            </a:r>
            <a:r>
              <a:rPr lang="en-US" sz="1000" dirty="0" err="1">
                <a:solidFill>
                  <a:srgbClr val="000000"/>
                </a:solidFill>
                <a:latin typeface="Arial" panose="020B0604020202020204" pitchFamily="34" charset="0"/>
              </a:rPr>
              <a:t>honour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 and would underscore the essential role of public and diplomatic engagement in the collaborations that shape the future of travel.</a:t>
            </a:r>
          </a:p>
          <a:p>
            <a:pPr algn="just"/>
            <a:endParaRPr lang="en-US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</a:rPr>
              <a:t>Please accept, Your Excellency, the assurances of our highest regards.</a:t>
            </a:r>
            <a:endParaRPr lang="en-US" sz="1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" algn="just">
              <a:lnSpc>
                <a:spcPct val="100000"/>
              </a:lnSpc>
              <a:spcBef>
                <a:spcPts val="100"/>
              </a:spcBef>
            </a:pPr>
            <a:endParaRPr lang="fr-FR" sz="1000" b="0" dirty="0">
              <a:solidFill>
                <a:srgbClr val="242424"/>
              </a:solidFill>
              <a:effectLst/>
              <a:latin typeface="Aptos" panose="020F050202020403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5250" y="8920758"/>
            <a:ext cx="4526152" cy="50013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Montserrat" panose="00000500000000000000" pitchFamily="2" charset="0"/>
                <a:cs typeface="Montserrat"/>
              </a:rPr>
              <a:t>To help prepare your visit in the best possible conditions,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latin typeface="Montserrat" panose="00000500000000000000" pitchFamily="2" charset="0"/>
                <a:cs typeface="Montserrat"/>
              </a:rPr>
              <a:t>our Protocol Manager remains at your disposal :</a:t>
            </a:r>
            <a:endParaRPr lang="fr-FR" sz="1000" dirty="0">
              <a:latin typeface="Montserrat" panose="00000500000000000000" pitchFamily="2" charset="0"/>
              <a:cs typeface="Montserrat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fr-FR" sz="1000">
                <a:latin typeface="Montserrat"/>
                <a:cs typeface="Montserrat"/>
              </a:rPr>
              <a:t>Protocole-iftm@rxglobal.com</a:t>
            </a:r>
            <a:endParaRPr lang="en-US" sz="1000"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86400" y="2314802"/>
            <a:ext cx="2009139" cy="0"/>
          </a:xfrm>
          <a:custGeom>
            <a:avLst/>
            <a:gdLst/>
            <a:ahLst/>
            <a:cxnLst/>
            <a:rect l="l" t="t" r="r" b="b"/>
            <a:pathLst>
              <a:path w="2009139">
                <a:moveTo>
                  <a:pt x="0" y="0"/>
                </a:moveTo>
                <a:lnTo>
                  <a:pt x="20087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65824" y="8658003"/>
            <a:ext cx="0" cy="1012825"/>
          </a:xfrm>
          <a:custGeom>
            <a:avLst/>
            <a:gdLst/>
            <a:ahLst/>
            <a:cxnLst/>
            <a:rect l="l" t="t" r="r" b="b"/>
            <a:pathLst>
              <a:path h="1012825">
                <a:moveTo>
                  <a:pt x="0" y="0"/>
                </a:moveTo>
                <a:lnTo>
                  <a:pt x="0" y="1012748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71607" y="9075515"/>
            <a:ext cx="62039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Montserrat"/>
                <a:cs typeface="Montserrat"/>
              </a:rPr>
              <a:t>Contact</a:t>
            </a:r>
            <a:endParaRPr sz="1000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8900" y="7404100"/>
            <a:ext cx="1364615" cy="282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80"/>
              </a:lnSpc>
              <a:spcBef>
                <a:spcPts val="100"/>
              </a:spcBef>
            </a:pPr>
            <a:r>
              <a:rPr lang="fr-FR" sz="1000" b="1" dirty="0">
                <a:latin typeface="Montserrat"/>
                <a:cs typeface="Montserrat"/>
              </a:rPr>
              <a:t>Marie Allantaz</a:t>
            </a:r>
            <a:endParaRPr sz="1000" dirty="0">
              <a:latin typeface="Montserrat"/>
              <a:cs typeface="Montserrat"/>
            </a:endParaRPr>
          </a:p>
          <a:p>
            <a:pPr marL="12700">
              <a:lnSpc>
                <a:spcPts val="940"/>
              </a:lnSpc>
            </a:pPr>
            <a:r>
              <a:rPr sz="800" spc="-20" dirty="0">
                <a:latin typeface="Montserrat"/>
                <a:cs typeface="Montserrat"/>
              </a:rPr>
              <a:t>IFTM</a:t>
            </a:r>
            <a:r>
              <a:rPr lang="fr-FR" sz="800" spc="-20" dirty="0">
                <a:latin typeface="Montserrat"/>
                <a:cs typeface="Montserrat"/>
              </a:rPr>
              <a:t> </a:t>
            </a:r>
            <a:r>
              <a:rPr lang="fr-FR" sz="800" spc="-20" dirty="0" err="1">
                <a:latin typeface="Montserrat"/>
                <a:cs typeface="Montserrat"/>
              </a:rPr>
              <a:t>Director</a:t>
            </a:r>
            <a:endParaRPr sz="800" dirty="0">
              <a:latin typeface="Montserrat"/>
              <a:cs typeface="Montserra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8400" y="10076586"/>
            <a:ext cx="1379434" cy="30203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23251" y="1662011"/>
            <a:ext cx="2913491" cy="581990"/>
          </a:xfrm>
          <a:prstGeom prst="rect">
            <a:avLst/>
          </a:prstGeom>
        </p:spPr>
      </p:pic>
      <p:sp>
        <p:nvSpPr>
          <p:cNvPr id="18" name="object 7">
            <a:extLst>
              <a:ext uri="{FF2B5EF4-FFF2-40B4-BE49-F238E27FC236}">
                <a16:creationId xmlns:a16="http://schemas.microsoft.com/office/drawing/2014/main" id="{344224BA-D59B-8C08-C4D2-075BD1424A9A}"/>
              </a:ext>
            </a:extLst>
          </p:cNvPr>
          <p:cNvSpPr txBox="1">
            <a:spLocks/>
          </p:cNvSpPr>
          <p:nvPr/>
        </p:nvSpPr>
        <p:spPr>
          <a:xfrm>
            <a:off x="4235450" y="450379"/>
            <a:ext cx="2769797" cy="12439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algn="r"/>
            <a:r>
              <a:rPr lang="en-US" sz="1200" dirty="0">
                <a:latin typeface="Aptos Narrow" panose="020B0004020202020204" pitchFamily="34" charset="0"/>
              </a:rPr>
              <a:t>His Excellency Mr. Erkki </a:t>
            </a:r>
            <a:r>
              <a:rPr lang="en-US" sz="1200" dirty="0" err="1">
                <a:latin typeface="Aptos Narrow" panose="020B0004020202020204" pitchFamily="34" charset="0"/>
              </a:rPr>
              <a:t>Keldo</a:t>
            </a:r>
            <a:endParaRPr lang="en-US" sz="1200" dirty="0">
              <a:latin typeface="Aptos Narrow" panose="020B0004020202020204" pitchFamily="34" charset="0"/>
            </a:endParaRPr>
          </a:p>
          <a:p>
            <a:pPr algn="r"/>
            <a:r>
              <a:rPr lang="en-US" sz="1200" dirty="0">
                <a:latin typeface="Aptos Narrow" panose="020B0004020202020204" pitchFamily="34" charset="0"/>
              </a:rPr>
              <a:t>Minister of Economy and Industry</a:t>
            </a:r>
          </a:p>
          <a:p>
            <a:pPr algn="r"/>
            <a:r>
              <a:rPr lang="en-US" sz="1200" dirty="0">
                <a:latin typeface="Aptos Narrow" panose="020B0004020202020204" pitchFamily="34" charset="0"/>
              </a:rPr>
              <a:t>Republic of Estonia</a:t>
            </a:r>
          </a:p>
          <a:p>
            <a:pPr algn="r"/>
            <a:endParaRPr lang="en-US" sz="1200" dirty="0">
              <a:latin typeface="Aptos Narrow" panose="020B0004020202020204" pitchFamily="34" charset="0"/>
            </a:endParaRPr>
          </a:p>
          <a:p>
            <a:pPr algn="r"/>
            <a:r>
              <a:rPr lang="en-US" sz="1200" dirty="0">
                <a:latin typeface="Aptos Narrow" panose="020B0004020202020204" pitchFamily="34" charset="0"/>
              </a:rPr>
              <a:t>Paris, 3 September 2026</a:t>
            </a:r>
          </a:p>
          <a:p>
            <a:pPr marR="5080" algn="r">
              <a:lnSpc>
                <a:spcPct val="100000"/>
              </a:lnSpc>
              <a:spcBef>
                <a:spcPts val="600"/>
              </a:spcBef>
            </a:pPr>
            <a:endParaRPr lang="fr-FR" sz="1000" dirty="0">
              <a:latin typeface="Montserrat"/>
              <a:cs typeface="Montserrat"/>
            </a:endParaRPr>
          </a:p>
        </p:txBody>
      </p:sp>
      <p:pic>
        <p:nvPicPr>
          <p:cNvPr id="5" name="Picture 4" descr="Logo du salon IFTM26">
            <a:extLst>
              <a:ext uri="{FF2B5EF4-FFF2-40B4-BE49-F238E27FC236}">
                <a16:creationId xmlns:a16="http://schemas.microsoft.com/office/drawing/2014/main" id="{B1E2A7CA-8ACA-A920-A1E0-1C4B5D133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71" y="253233"/>
            <a:ext cx="2473725" cy="109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FEA22321170D4D9E9CE9BF4B62097A" ma:contentTypeVersion="12" ma:contentTypeDescription="Create a new document." ma:contentTypeScope="" ma:versionID="d0c54fb26de06702f9e83a492c87261b">
  <xsd:schema xmlns:xsd="http://www.w3.org/2001/XMLSchema" xmlns:xs="http://www.w3.org/2001/XMLSchema" xmlns:p="http://schemas.microsoft.com/office/2006/metadata/properties" xmlns:ns2="766c90e2-ead8-4025-8ed2-7a5dc5e4d6d2" targetNamespace="http://schemas.microsoft.com/office/2006/metadata/properties" ma:root="true" ma:fieldsID="83543bb7be60dfc5e612094e17d42263" ns2:_="">
    <xsd:import namespace="766c90e2-ead8-4025-8ed2-7a5dc5e4d6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c90e2-ead8-4025-8ed2-7a5dc5e4d6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2763e4d-7885-4cd8-8534-835ebc0ec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6c90e2-ead8-4025-8ed2-7a5dc5e4d6d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928962-784A-40A8-9612-C4DFB06F85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6c90e2-ead8-4025-8ed2-7a5dc5e4d6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F55D69-3A76-46CB-BB1B-A6EE7BC4A9CC}">
  <ds:schemaRefs>
    <ds:schemaRef ds:uri="http://schemas.microsoft.com/office/2006/metadata/properties"/>
    <ds:schemaRef ds:uri="http://schemas.microsoft.com/office/infopath/2007/PartnerControls"/>
    <ds:schemaRef ds:uri="a737b0ad-acf9-445e-a4c5-22fec80826f6"/>
    <ds:schemaRef ds:uri="766c90e2-ead8-4025-8ed2-7a5dc5e4d6d2"/>
  </ds:schemaRefs>
</ds:datastoreItem>
</file>

<file path=customXml/itemProps3.xml><?xml version="1.0" encoding="utf-8"?>
<ds:datastoreItem xmlns:ds="http://schemas.openxmlformats.org/officeDocument/2006/customXml" ds:itemID="{E510BCD5-8593-405F-8A64-000F2327286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49ac42a-3eb4-4074-b885-aea26bd6241e}" enabled="1" method="Standard" siteId="{9274ee3f-9425-4109-a27f-9fb15c10675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</TotalTime>
  <Words>326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Narrow</vt:lpstr>
      <vt:lpstr>Arial</vt:lpstr>
      <vt:lpstr>Calibri</vt:lpstr>
      <vt:lpstr>Montserrat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Tanoglu, Esra (RX-PTV)</dc:creator>
  <cp:lastModifiedBy>Folette, Béatrice (RX-CON)</cp:lastModifiedBy>
  <cp:revision>52</cp:revision>
  <dcterms:created xsi:type="dcterms:W3CDTF">2024-05-28T15:50:02Z</dcterms:created>
  <dcterms:modified xsi:type="dcterms:W3CDTF">2026-09-03T15:51:41Z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2024-05-28T00:00:00Z</vt:filetime>
  </property>
  <property fmtid="{D5CDD505-2E9C-101B-9397-08002B2CF9AE}" pid="3" name="Creator">
    <vt:lpwstr>Adobe InDesign 19.4 (Macintosh)</vt:lpwstr>
  </property>
  <property fmtid="{D5CDD505-2E9C-101B-9397-08002B2CF9AE}" pid="4" name="LastSaved">
    <vt:filetime>2024-05-28T00:00:00Z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0x010100F4FEA22321170D4D9E9CE9BF4B62097A</vt:lpwstr>
  </property>
  <property fmtid="{D5CDD505-2E9C-101B-9397-08002B2CF9AE}" pid="7" name="MSIP_Label_549ac42a-3eb4-4074-b885-aea26bd6241e_Enabled">
    <vt:lpwstr>true</vt:lpwstr>
  </property>
  <property fmtid="{D5CDD505-2E9C-101B-9397-08002B2CF9AE}" pid="8" name="MSIP_Label_549ac42a-3eb4-4074-b885-aea26bd6241e_SetDate">
    <vt:lpwstr>2025-05-28T08:30:53Z</vt:lpwstr>
  </property>
  <property fmtid="{D5CDD505-2E9C-101B-9397-08002B2CF9AE}" pid="9" name="MSIP_Label_549ac42a-3eb4-4074-b885-aea26bd6241e_Method">
    <vt:lpwstr>Standard</vt:lpwstr>
  </property>
  <property fmtid="{D5CDD505-2E9C-101B-9397-08002B2CF9AE}" pid="10" name="MSIP_Label_549ac42a-3eb4-4074-b885-aea26bd6241e_Name">
    <vt:lpwstr>General Business</vt:lpwstr>
  </property>
  <property fmtid="{D5CDD505-2E9C-101B-9397-08002B2CF9AE}" pid="11" name="MSIP_Label_549ac42a-3eb4-4074-b885-aea26bd6241e_SiteId">
    <vt:lpwstr>9274ee3f-9425-4109-a27f-9fb15c10675d</vt:lpwstr>
  </property>
  <property fmtid="{D5CDD505-2E9C-101B-9397-08002B2CF9AE}" pid="12" name="MSIP_Label_549ac42a-3eb4-4074-b885-aea26bd6241e_ActionId">
    <vt:lpwstr>bc972e84-8a48-4b21-8417-db6d4967ddb0</vt:lpwstr>
  </property>
  <property fmtid="{D5CDD505-2E9C-101B-9397-08002B2CF9AE}" pid="13" name="MSIP_Label_549ac42a-3eb4-4074-b885-aea26bd6241e_ContentBits">
    <vt:lpwstr>0</vt:lpwstr>
  </property>
  <property fmtid="{D5CDD505-2E9C-101B-9397-08002B2CF9AE}" pid="14" name="MSIP_Label_549ac42a-3eb4-4074-b885-aea26bd6241e_Tag">
    <vt:lpwstr>10, 3, 0, 1</vt:lpwstr>
  </property>
  <property fmtid="{D5CDD505-2E9C-101B-9397-08002B2CF9AE}" pid="15" name="MediaServiceImageTags">
    <vt:lpwstr/>
  </property>
</Properties>
</file>